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7" r:id="rId4"/>
    <p:sldId id="264" r:id="rId5"/>
    <p:sldId id="263" r:id="rId6"/>
    <p:sldId id="270" r:id="rId7"/>
    <p:sldId id="260" r:id="rId8"/>
    <p:sldId id="265" r:id="rId9"/>
    <p:sldId id="266" r:id="rId10"/>
    <p:sldId id="268" r:id="rId11"/>
    <p:sldId id="269" r:id="rId12"/>
    <p:sldId id="280" r:id="rId13"/>
    <p:sldId id="281" r:id="rId14"/>
    <p:sldId id="284" r:id="rId15"/>
    <p:sldId id="279" r:id="rId16"/>
    <p:sldId id="259" r:id="rId17"/>
    <p:sldId id="261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581" y="-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Выявлено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187</c:v>
                </c:pt>
                <c:pt idx="1">
                  <c:v>226</c:v>
                </c:pt>
                <c:pt idx="2">
                  <c:v>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Осмотрено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-5.6682117461414751E-2"/>
                  <c:y val="0.107069513852831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5115403844017835E-3"/>
                  <c:y val="4.0833724568237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1976</c:v>
                </c:pt>
                <c:pt idx="1">
                  <c:v>2077</c:v>
                </c:pt>
                <c:pt idx="2">
                  <c:v>646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Девушек 15-17лет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2309</c:v>
                </c:pt>
                <c:pt idx="1">
                  <c:v>2238</c:v>
                </c:pt>
                <c:pt idx="2">
                  <c:v>2261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5975552"/>
        <c:axId val="166162368"/>
        <c:axId val="315884800"/>
      </c:bar3DChart>
      <c:catAx>
        <c:axId val="20597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66162368"/>
        <c:crosses val="autoZero"/>
        <c:auto val="1"/>
        <c:lblAlgn val="ctr"/>
        <c:lblOffset val="100"/>
        <c:noMultiLvlLbl val="0"/>
      </c:catAx>
      <c:valAx>
        <c:axId val="166162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205975552"/>
        <c:crosses val="autoZero"/>
        <c:crossBetween val="between"/>
      </c:valAx>
      <c:serAx>
        <c:axId val="315884800"/>
        <c:scaling>
          <c:orientation val="minMax"/>
        </c:scaling>
        <c:delete val="1"/>
        <c:axPos val="b"/>
        <c:majorTickMark val="out"/>
        <c:minorTickMark val="none"/>
        <c:tickLblPos val="nextTo"/>
        <c:crossAx val="166162368"/>
        <c:crosses val="autoZero"/>
      </c:serAx>
    </c:plotArea>
    <c:legend>
      <c:legendPos val="r"/>
      <c:layout/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выявлено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483</c:v>
                </c:pt>
                <c:pt idx="1">
                  <c:v>296</c:v>
                </c:pt>
                <c:pt idx="2">
                  <c:v>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Осмотрено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2013</c:v>
                </c:pt>
                <c:pt idx="1">
                  <c:v>2059</c:v>
                </c:pt>
                <c:pt idx="2">
                  <c:v>356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 15-17 лет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2102</c:v>
                </c:pt>
                <c:pt idx="1">
                  <c:v>2292</c:v>
                </c:pt>
                <c:pt idx="2">
                  <c:v>2319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6012928"/>
        <c:axId val="166165248"/>
        <c:axId val="170596224"/>
      </c:bar3DChart>
      <c:catAx>
        <c:axId val="206012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166165248"/>
        <c:crosses val="autoZero"/>
        <c:auto val="1"/>
        <c:lblAlgn val="ctr"/>
        <c:lblOffset val="100"/>
        <c:noMultiLvlLbl val="0"/>
      </c:catAx>
      <c:valAx>
        <c:axId val="166165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206012928"/>
        <c:crosses val="autoZero"/>
        <c:crossBetween val="between"/>
      </c:valAx>
      <c:serAx>
        <c:axId val="170596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166165248"/>
        <c:crosses val="autoZero"/>
      </c:serAx>
    </c:plotArea>
    <c:legend>
      <c:legendPos val="b"/>
      <c:layout>
        <c:manualLayout>
          <c:xMode val="edge"/>
          <c:yMode val="edge"/>
          <c:x val="0"/>
          <c:y val="0.76393962762307444"/>
          <c:w val="0.98537551383179633"/>
          <c:h val="0.14787572622649772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Нозология (%)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Нозология (%)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rgbClr val="AD68B8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Pt>
            <c:idx val="6"/>
            <c:bubble3D val="0"/>
            <c:spPr>
              <a:solidFill>
                <a:srgbClr val="00B050"/>
              </a:solidFill>
            </c:spPr>
          </c:dPt>
          <c:dPt>
            <c:idx val="7"/>
            <c:bubble3D val="0"/>
            <c:spPr>
              <a:solidFill>
                <a:srgbClr val="EFA7EF"/>
              </a:solidFill>
            </c:spPr>
          </c:dPt>
          <c:dPt>
            <c:idx val="8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Лист1!$A$2:$A$13</c:f>
              <c:strCache>
                <c:ptCount val="12"/>
                <c:pt idx="0">
                  <c:v>Варикоцеле</c:v>
                </c:pt>
                <c:pt idx="1">
                  <c:v>Эпидидимоцеле</c:v>
                </c:pt>
                <c:pt idx="2">
                  <c:v>Ожирение</c:v>
                </c:pt>
                <c:pt idx="3">
                  <c:v>Нефроптоз</c:v>
                </c:pt>
                <c:pt idx="4">
                  <c:v>Фимоз</c:v>
                </c:pt>
                <c:pt idx="5">
                  <c:v>Гипоплазия яичек</c:v>
                </c:pt>
                <c:pt idx="6">
                  <c:v>Гидроцеле</c:v>
                </c:pt>
                <c:pt idx="7">
                  <c:v>ЗФР</c:v>
                </c:pt>
                <c:pt idx="8">
                  <c:v>ГТС</c:v>
                </c:pt>
                <c:pt idx="9">
                  <c:v>Ятрогения</c:v>
                </c:pt>
                <c:pt idx="10">
                  <c:v>Паховая грыжа</c:v>
                </c:pt>
                <c:pt idx="11">
                  <c:v>Гипоспадия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28.7</c:v>
                </c:pt>
                <c:pt idx="1">
                  <c:v>17.3</c:v>
                </c:pt>
                <c:pt idx="2">
                  <c:v>14</c:v>
                </c:pt>
                <c:pt idx="3">
                  <c:v>14</c:v>
                </c:pt>
                <c:pt idx="4">
                  <c:v>5.5</c:v>
                </c:pt>
                <c:pt idx="5">
                  <c:v>4.4000000000000004</c:v>
                </c:pt>
                <c:pt idx="6">
                  <c:v>2.6</c:v>
                </c:pt>
                <c:pt idx="7">
                  <c:v>2.2000000000000002</c:v>
                </c:pt>
                <c:pt idx="8">
                  <c:v>2.2000000000000002</c:v>
                </c:pt>
                <c:pt idx="9">
                  <c:v>1.8</c:v>
                </c:pt>
                <c:pt idx="10">
                  <c:v>1.5</c:v>
                </c:pt>
                <c:pt idx="11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1"/>
        <c:txPr>
          <a:bodyPr/>
          <a:lstStyle/>
          <a:p>
            <a:pPr>
              <a:defRPr sz="1000" baseline="0"/>
            </a:pPr>
            <a:endParaRPr lang="ru-RU"/>
          </a:p>
        </c:txPr>
      </c:legendEntry>
      <c:layout/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Нозология (%)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Нозология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7030A0"/>
              </a:solidFill>
            </c:spPr>
          </c:dPt>
          <c:dPt>
            <c:idx val="5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2942624236601212E-2"/>
                  <c:y val="-0.255799137245938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Лист1!$A$2:$A$8</c:f>
              <c:strCache>
                <c:ptCount val="7"/>
                <c:pt idx="0">
                  <c:v>Воспалительные заболевания</c:v>
                </c:pt>
                <c:pt idx="1">
                  <c:v>НМЦ + дисменорея</c:v>
                </c:pt>
                <c:pt idx="2">
                  <c:v>ЗПР</c:v>
                </c:pt>
                <c:pt idx="3">
                  <c:v>Мастопатия</c:v>
                </c:pt>
                <c:pt idx="4">
                  <c:v>ГТС</c:v>
                </c:pt>
                <c:pt idx="5">
                  <c:v>Кисты яичников</c:v>
                </c:pt>
                <c:pt idx="6">
                  <c:v>Прочие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22.3</c:v>
                </c:pt>
                <c:pt idx="1">
                  <c:v>56.8</c:v>
                </c:pt>
                <c:pt idx="2">
                  <c:v>0.6</c:v>
                </c:pt>
                <c:pt idx="3">
                  <c:v>3.5</c:v>
                </c:pt>
                <c:pt idx="4">
                  <c:v>2.2999999999999998</c:v>
                </c:pt>
                <c:pt idx="5">
                  <c:v>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993604573113062E-2"/>
          <c:y val="0.10318027533210428"/>
          <c:w val="0.61601899284619921"/>
          <c:h val="0.835550578059580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Pt>
            <c:idx val="5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0"/>
                <c:pt idx="0">
                  <c:v>НМЦ</c:v>
                </c:pt>
                <c:pt idx="1">
                  <c:v>Дисменорея</c:v>
                </c:pt>
                <c:pt idx="2">
                  <c:v>Синехии</c:v>
                </c:pt>
                <c:pt idx="3">
                  <c:v>Изолированное телархе</c:v>
                </c:pt>
                <c:pt idx="4">
                  <c:v>Кисты яичников</c:v>
                </c:pt>
                <c:pt idx="5">
                  <c:v>Б-ни молочной железы </c:v>
                </c:pt>
                <c:pt idx="6">
                  <c:v>ГТС</c:v>
                </c:pt>
                <c:pt idx="7">
                  <c:v>Дисфункция яичников </c:v>
                </c:pt>
                <c:pt idx="8">
                  <c:v>ЗПР</c:v>
                </c:pt>
                <c:pt idx="9">
                  <c:v>ППР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30.7</c:v>
                </c:pt>
                <c:pt idx="1">
                  <c:v>10.8</c:v>
                </c:pt>
                <c:pt idx="2">
                  <c:v>32.1</c:v>
                </c:pt>
                <c:pt idx="3">
                  <c:v>10.5</c:v>
                </c:pt>
                <c:pt idx="4">
                  <c:v>7.7</c:v>
                </c:pt>
                <c:pt idx="5">
                  <c:v>5.6</c:v>
                </c:pt>
                <c:pt idx="6">
                  <c:v>0.8</c:v>
                </c:pt>
                <c:pt idx="7">
                  <c:v>0.4</c:v>
                </c:pt>
                <c:pt idx="8">
                  <c:v>0.4</c:v>
                </c:pt>
                <c:pt idx="9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928431012279323"/>
          <c:y val="0.15171407731582787"/>
          <c:w val="0.29152336438947118"/>
          <c:h val="0.62946754194018961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200" b="1" i="0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занятий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157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занятий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173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2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занятий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153024"/>
        <c:axId val="317011008"/>
      </c:barChart>
      <c:catAx>
        <c:axId val="217153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317011008"/>
        <c:crosses val="autoZero"/>
        <c:auto val="1"/>
        <c:lblAlgn val="ctr"/>
        <c:lblOffset val="100"/>
        <c:noMultiLvlLbl val="0"/>
      </c:catAx>
      <c:valAx>
        <c:axId val="317011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2171530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0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Участники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1737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0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Участники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1959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0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Участники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936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5896320"/>
        <c:axId val="317012736"/>
      </c:barChart>
      <c:catAx>
        <c:axId val="315896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317012736"/>
        <c:crosses val="autoZero"/>
        <c:auto val="1"/>
        <c:lblAlgn val="ctr"/>
        <c:lblOffset val="100"/>
        <c:noMultiLvlLbl val="0"/>
      </c:catAx>
      <c:valAx>
        <c:axId val="317012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3158963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5  - 6 кл</c:v>
                </c:pt>
                <c:pt idx="1">
                  <c:v>7 - 8 кл</c:v>
                </c:pt>
                <c:pt idx="2">
                  <c:v>9 класс</c:v>
                </c:pt>
                <c:pt idx="3">
                  <c:v>10 класс</c:v>
                </c:pt>
                <c:pt idx="4">
                  <c:v>11 класс</c:v>
                </c:pt>
                <c:pt idx="5">
                  <c:v>СУЗы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26</c:v>
                </c:pt>
                <c:pt idx="1">
                  <c:v>49</c:v>
                </c:pt>
                <c:pt idx="2">
                  <c:v>12</c:v>
                </c:pt>
                <c:pt idx="3">
                  <c:v>1</c:v>
                </c:pt>
                <c:pt idx="4">
                  <c:v>0</c:v>
                </c:pt>
                <c:pt idx="5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5  - 6 кл</c:v>
                </c:pt>
                <c:pt idx="1">
                  <c:v>7 - 8 кл</c:v>
                </c:pt>
                <c:pt idx="2">
                  <c:v>9 класс</c:v>
                </c:pt>
                <c:pt idx="3">
                  <c:v>10 класс</c:v>
                </c:pt>
                <c:pt idx="4">
                  <c:v>11 класс</c:v>
                </c:pt>
                <c:pt idx="5">
                  <c:v>СУЗы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23</c:v>
                </c:pt>
                <c:pt idx="1">
                  <c:v>59</c:v>
                </c:pt>
                <c:pt idx="2">
                  <c:v>5</c:v>
                </c:pt>
                <c:pt idx="3">
                  <c:v>0</c:v>
                </c:pt>
                <c:pt idx="4">
                  <c:v>4</c:v>
                </c:pt>
                <c:pt idx="5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5  - 6 кл</c:v>
                </c:pt>
                <c:pt idx="1">
                  <c:v>7 - 8 кл</c:v>
                </c:pt>
                <c:pt idx="2">
                  <c:v>9 класс</c:v>
                </c:pt>
                <c:pt idx="3">
                  <c:v>10 класс</c:v>
                </c:pt>
                <c:pt idx="4">
                  <c:v>11 класс</c:v>
                </c:pt>
                <c:pt idx="5">
                  <c:v>СУЗы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27</c:v>
                </c:pt>
                <c:pt idx="1">
                  <c:v>32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152512"/>
        <c:axId val="316146240"/>
      </c:barChart>
      <c:catAx>
        <c:axId val="217152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316146240"/>
        <c:crosses val="autoZero"/>
        <c:auto val="1"/>
        <c:lblAlgn val="ctr"/>
        <c:lblOffset val="100"/>
        <c:noMultiLvlLbl val="0"/>
      </c:catAx>
      <c:valAx>
        <c:axId val="316146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2171525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84007332518609"/>
          <c:y val="0.16093682827511918"/>
          <c:w val="0.59247972447505837"/>
          <c:h val="0.57142926148302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Всего звонков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Всего звонков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182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Всего звонков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295872"/>
        <c:axId val="316147968"/>
      </c:barChart>
      <c:catAx>
        <c:axId val="217295872"/>
        <c:scaling>
          <c:orientation val="minMax"/>
        </c:scaling>
        <c:delete val="0"/>
        <c:axPos val="b"/>
        <c:majorTickMark val="out"/>
        <c:minorTickMark val="none"/>
        <c:tickLblPos val="nextTo"/>
        <c:crossAx val="316147968"/>
        <c:crosses val="autoZero"/>
        <c:auto val="1"/>
        <c:lblAlgn val="ctr"/>
        <c:lblOffset val="100"/>
        <c:noMultiLvlLbl val="0"/>
      </c:catAx>
      <c:valAx>
        <c:axId val="316147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2172958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DD2AB-721D-46CC-AFCD-B54703251C1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F8906-FB1B-4EDA-BC69-AF62306FB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729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C2C8793-EB67-4217-924F-FC427E6B4197}" type="slidenum">
              <a:rPr lang="ru-RU" alt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FAA50-A0CA-4CC0-B926-44AC01204D1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FAA50-A0CA-4CC0-B926-44AC01204D1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C2BF71-36F2-41D9-8289-7F711BE9B688}" type="slidenum">
              <a:rPr lang="ru-RU" altLang="ru-RU">
                <a:latin typeface="Times New Roman" pitchFamily="18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1888" y="677863"/>
            <a:ext cx="4594225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F6E0-6AFD-4D88-977A-39FE60A7889D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727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B699F-5AFE-4D23-B212-72AB058A35F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63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Document7.docx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jpeg"/><Relationship Id="rId21" Type="http://schemas.openxmlformats.org/officeDocument/2006/relationships/image" Target="../media/image29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3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ant.ru/products/ipo/prime/doc/71825984/#0" TargetMode="External"/><Relationship Id="rId2" Type="http://schemas.openxmlformats.org/officeDocument/2006/relationships/hyperlink" Target="https://www.garant.ru/products/ipo/prime/doc/71825984/#100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1.docx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Relationship Id="rId9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5301208"/>
            <a:ext cx="4289130" cy="1282464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1412776"/>
            <a:ext cx="4286280" cy="4230802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Клиника, дружественная к молодёжи «Ариадна»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Отделение 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медико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социальной помощи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Заведующий –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Мельник Александр Николаевич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0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Старшая медицинская сестра – </a:t>
            </a:r>
            <a:r>
              <a:rPr lang="ru-RU" sz="20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Геврасёва</a:t>
            </a:r>
            <a:r>
              <a:rPr lang="ru-RU" sz="2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Наталия </a:t>
            </a:r>
            <a:r>
              <a:rPr lang="ru-RU" sz="2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Геннадьевна</a:t>
            </a:r>
          </a:p>
        </p:txBody>
      </p:sp>
      <p:pic>
        <p:nvPicPr>
          <p:cNvPr id="7172" name="Picture 4" descr="D:\2012\Грант Здоровый выбор\Закрытие проекта\Фото с новой Ариадны\В Питер\DSC_10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42926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4643438" y="142875"/>
            <a:ext cx="4500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itchFamily="34" charset="0"/>
              </a:rPr>
              <a:t>ОГБУЗ</a:t>
            </a:r>
          </a:p>
          <a:p>
            <a:pPr eaLnBrk="1" hangingPunct="1"/>
            <a:r>
              <a:rPr lang="ru-RU" altLang="ru-RU">
                <a:latin typeface="Calibri" pitchFamily="34" charset="0"/>
              </a:rPr>
              <a:t>«Братская детская городская больница»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08304" y="609329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30.04.2021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94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1075" cy="7829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Диспансерное наблюдение 2020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22501778"/>
              </p:ext>
            </p:extLst>
          </p:nvPr>
        </p:nvGraphicFramePr>
        <p:xfrm>
          <a:off x="4716016" y="908720"/>
          <a:ext cx="3970337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1" y="1412776"/>
            <a:ext cx="451320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032991"/>
            <a:ext cx="16543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Уролог -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андролог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1052736"/>
            <a:ext cx="1041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Гинеколог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4365104"/>
            <a:ext cx="4104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конец 2020г на Д - учете состоит 675 пациентов (13 нозологических единиц).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отношению к   2019году — 91%.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2020г снято с Д - учета 163 пациента, в том числе 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излечением - 45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этот же период вновь взято на Д- учет 98 пациентов 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1" y="4496806"/>
            <a:ext cx="38884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конец 2020 года состоит 463 пациента (10 нозологических единиц)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2020 года снято 146 пациентов, с излечением  - 29. Взято на Д – учёт 165.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596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404664"/>
            <a:ext cx="8579296" cy="216024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беременностей  и их исход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18 лет 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5922"/>
            <a:ext cx="8100032" cy="323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63688" y="3476028"/>
            <a:ext cx="51125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частоты родов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девушек 15-18 лет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1000)</a:t>
            </a:r>
            <a:endParaRPr lang="ru-RU" sz="1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36" y="3861048"/>
            <a:ext cx="6473825" cy="156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67744" y="5147319"/>
            <a:ext cx="4925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частоты абортов у девушек 15-18 лет (на 1000)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333023"/>
              </p:ext>
            </p:extLst>
          </p:nvPr>
        </p:nvGraphicFramePr>
        <p:xfrm>
          <a:off x="1168186" y="5455096"/>
          <a:ext cx="645477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Документ" r:id="rId5" imgW="6454035" imgH="1043968" progId="Word.Document.12">
                  <p:embed/>
                </p:oleObj>
              </mc:Choice>
              <mc:Fallback>
                <p:oleObj name="Документ" r:id="rId5" imgW="6454035" imgH="10439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68186" y="5455096"/>
                        <a:ext cx="6454775" cy="104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5208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КДМ «Ариадна» проведен анализ причин  наступления беременности у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 и их исходов за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/2020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Распределение беременных по возрасту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Решения  беременных девушек: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2019 - из 8 абортов – 6 первичных, 2 повторных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2020 – из 3 абортов – 2 у повторно беременных (наличие ребёнка до 2х лет),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первобеременная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734540"/>
              </p:ext>
            </p:extLst>
          </p:nvPr>
        </p:nvGraphicFramePr>
        <p:xfrm>
          <a:off x="755576" y="2204864"/>
          <a:ext cx="7272810" cy="1080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160"/>
                <a:gridCol w="1152128"/>
                <a:gridCol w="1044117"/>
                <a:gridCol w="1212135"/>
                <a:gridCol w="1212135"/>
                <a:gridCol w="1212135"/>
              </a:tblGrid>
              <a:tr h="39622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Возраст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13 лет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14 лет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15 лет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16 лет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17 лет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8389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количество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/1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/7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 /16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751983"/>
              </p:ext>
            </p:extLst>
          </p:nvPr>
        </p:nvGraphicFramePr>
        <p:xfrm>
          <a:off x="755573" y="3771881"/>
          <a:ext cx="7272811" cy="129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163"/>
                <a:gridCol w="1008112"/>
                <a:gridCol w="1152128"/>
                <a:gridCol w="936104"/>
                <a:gridCol w="1008112"/>
                <a:gridCol w="792088"/>
                <a:gridCol w="936104"/>
              </a:tblGrid>
              <a:tr h="36004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15 лет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16 лет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17 лет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аборт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учёт в ЖК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аборт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учёт в ЖК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аборт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учёт в ЖК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/7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10/13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5576" y="617835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Если первая беременность  - аборт, то высока вероятность, что при последующей беременности аборт повторится.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997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593752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Мотивация к аборту: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2224"/>
              </p:ext>
            </p:extLst>
          </p:nvPr>
        </p:nvGraphicFramePr>
        <p:xfrm>
          <a:off x="539552" y="764704"/>
          <a:ext cx="7992888" cy="18314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196"/>
                <a:gridCol w="6101548"/>
                <a:gridCol w="1296144"/>
              </a:tblGrid>
              <a:tr h="41467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0115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Мне еще рано иметь детей/нужно учиться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6563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Уже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есть ребёнок (накопленная физическая и эмоциональная усталость)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0115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Конфликт с молодым человеком, с родителями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2924944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Консультация психолога КДМ «Ариадна»: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25/24 направленных на консультацию к психологу, только 19/17 беременных несовершеннолетних пришли на приём.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девушек отказались с мотивацией – «им это не нужно» (из них 4/5 встали на учёт, 2 сделали аборт/ 1  - произошел выкидыш)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аборта на консультацию к психологу не пришла ни одна.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5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49006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Причины наступления беременности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829229"/>
              </p:ext>
            </p:extLst>
          </p:nvPr>
        </p:nvGraphicFramePr>
        <p:xfrm>
          <a:off x="457200" y="1600200"/>
          <a:ext cx="8229600" cy="2392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400"/>
                <a:gridCol w="49720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 получилось. Предохранялись,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 беременность наступила.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предохранялись. Вообще не думали, что беременность может наступить.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11/10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Использовали прерванный половой акт.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Планировали беременность.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3/2 (все 17 лет)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4365104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	Девушки знают о методах контрацепции, но не используют их, считая, </a:t>
            </a:r>
          </a:p>
          <a:p>
            <a:pPr algn="ctr"/>
            <a:r>
              <a:rPr lang="ru-RU" dirty="0" smtClean="0"/>
              <a:t>что их это не коснётся,</a:t>
            </a:r>
          </a:p>
          <a:p>
            <a:pPr algn="ctr"/>
            <a:r>
              <a:rPr lang="ru-RU" dirty="0" smtClean="0"/>
              <a:t> что им это не нужно, </a:t>
            </a:r>
          </a:p>
          <a:p>
            <a:pPr algn="ctr"/>
            <a:r>
              <a:rPr lang="ru-RU" dirty="0" smtClean="0"/>
              <a:t>что методы контрацепции не очень удобны  для применения.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14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работы в РМИС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149319"/>
              </p:ext>
            </p:extLst>
          </p:nvPr>
        </p:nvGraphicFramePr>
        <p:xfrm>
          <a:off x="755576" y="1268761"/>
          <a:ext cx="7920880" cy="47311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9599"/>
                <a:gridCol w="1980427"/>
                <a:gridCol w="1980427"/>
                <a:gridCol w="1980427"/>
              </a:tblGrid>
              <a:tr h="324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Показатель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15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Отправлено  в ИЭМК (норма -80%)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9228 - 81%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11248 - 96%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5921 - 95%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15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Отправлено в ФРЭМД (норма -65%)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1268 -71%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15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Выписано направлений в лабораторию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60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Выписано направлений на лучевую диагностику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6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1344" b="81303"/>
          <a:stretch>
            <a:fillRect/>
          </a:stretch>
        </p:blipFill>
        <p:spPr bwMode="auto">
          <a:xfrm>
            <a:off x="0" y="116632"/>
            <a:ext cx="4248472" cy="11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3923928" y="1052736"/>
            <a:ext cx="5220072" cy="792088"/>
          </a:xfrm>
        </p:spPr>
        <p:txBody>
          <a:bodyPr>
            <a:no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3568" y="1124744"/>
            <a:ext cx="8398161" cy="288032"/>
          </a:xfrm>
        </p:spPr>
        <p:txBody>
          <a:bodyPr>
            <a:noAutofit/>
          </a:bodyPr>
          <a:lstStyle/>
          <a:p>
            <a:endParaRPr 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Информационно - образовательная работа: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179512" y="1628800"/>
            <a:ext cx="8712968" cy="48245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Интерактивные  занятия с подростками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262728616"/>
              </p:ext>
            </p:extLst>
          </p:nvPr>
        </p:nvGraphicFramePr>
        <p:xfrm>
          <a:off x="251520" y="2060848"/>
          <a:ext cx="331236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004048" y="1628800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участников занятий: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971112176"/>
              </p:ext>
            </p:extLst>
          </p:nvPr>
        </p:nvGraphicFramePr>
        <p:xfrm>
          <a:off x="5148064" y="2132856"/>
          <a:ext cx="374441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31555041"/>
              </p:ext>
            </p:extLst>
          </p:nvPr>
        </p:nvGraphicFramePr>
        <p:xfrm>
          <a:off x="323528" y="5013176"/>
          <a:ext cx="3744416" cy="1412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23528" y="4437112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Возрастной состав участников(%):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4437112"/>
            <a:ext cx="1844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доверия: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232630542"/>
              </p:ext>
            </p:extLst>
          </p:nvPr>
        </p:nvGraphicFramePr>
        <p:xfrm>
          <a:off x="4932040" y="4775666"/>
          <a:ext cx="3600400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70025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Распределение участников семинаров по классам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741250"/>
              </p:ext>
            </p:extLst>
          </p:nvPr>
        </p:nvGraphicFramePr>
        <p:xfrm>
          <a:off x="684213" y="1528763"/>
          <a:ext cx="7920038" cy="4924423"/>
        </p:xfrm>
        <a:graphic>
          <a:graphicData uri="http://schemas.openxmlformats.org/drawingml/2006/table">
            <a:tbl>
              <a:tblPr/>
              <a:tblGrid>
                <a:gridCol w="1485252"/>
                <a:gridCol w="1538762"/>
                <a:gridCol w="1440007"/>
                <a:gridCol w="1656008"/>
                <a:gridCol w="1800009"/>
              </a:tblGrid>
              <a:tr h="5439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4921" marR="34921" marT="34920" marB="34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4921" marR="34921" marT="34920" marB="34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50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2018</a:t>
                      </a:r>
                      <a:endParaRPr lang="ru-RU" sz="1800" kern="50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50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2019</a:t>
                      </a:r>
                      <a:endParaRPr lang="ru-RU" sz="1800" kern="50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5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2020</a:t>
                      </a:r>
                      <a:endParaRPr lang="ru-RU" sz="1800" kern="5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3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класс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4921" marR="34921" marT="34920" marB="34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4921" marR="34921" marT="34920" marB="34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50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1%</a:t>
                      </a:r>
                      <a:endParaRPr lang="ru-RU" sz="1800" b="1" kern="50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50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0%</a:t>
                      </a:r>
                      <a:endParaRPr lang="ru-RU" sz="1800" b="1" kern="50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5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0%</a:t>
                      </a:r>
                      <a:endParaRPr lang="ru-RU" sz="1800" b="1" kern="5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43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класс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4921" marR="34921" marT="34920" marB="34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25%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4921" marR="34921" marT="34920" marB="34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5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26%</a:t>
                      </a:r>
                      <a:endParaRPr lang="ru-RU" sz="1800" b="1" kern="5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50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8%</a:t>
                      </a:r>
                      <a:endParaRPr lang="ru-RU" sz="1800" b="1" kern="50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5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5%</a:t>
                      </a:r>
                      <a:endParaRPr lang="ru-RU" sz="1800" b="1" kern="5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43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класс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4921" marR="34921" marT="34920" marB="34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9%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4921" marR="34921" marT="34920" marB="34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5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12%</a:t>
                      </a:r>
                      <a:endParaRPr lang="ru-RU" sz="1800" b="1" kern="5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50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23%</a:t>
                      </a:r>
                      <a:endParaRPr lang="ru-RU" sz="1800" b="1" kern="50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5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48%</a:t>
                      </a:r>
                      <a:endParaRPr lang="ru-RU" sz="1800" b="1" kern="5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43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класс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4921" marR="34921" marT="34920" marB="34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31%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4921" marR="34921" marT="34920" marB="34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5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20%</a:t>
                      </a:r>
                      <a:endParaRPr lang="ru-RU" sz="1800" b="1" kern="5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50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26%</a:t>
                      </a:r>
                      <a:endParaRPr lang="ru-RU" sz="1800" b="1" kern="50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50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20%</a:t>
                      </a:r>
                      <a:endParaRPr lang="ru-RU" sz="1800" b="1" kern="50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43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класс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4921" marR="34921" marT="34920" marB="34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23%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4921" marR="34921" marT="34920" marB="34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5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5%</a:t>
                      </a:r>
                      <a:endParaRPr lang="ru-RU" sz="1800" b="1" kern="5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5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6%</a:t>
                      </a:r>
                      <a:endParaRPr lang="ru-RU" sz="1800" b="1" kern="5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50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0%</a:t>
                      </a:r>
                      <a:endParaRPr lang="ru-RU" sz="1800" b="1" kern="50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43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класс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4921" marR="34921" marT="34920" marB="34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4921" marR="34921" marT="34920" marB="34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5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9%</a:t>
                      </a:r>
                      <a:endParaRPr lang="ru-RU" sz="1800" b="1" kern="5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5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12%</a:t>
                      </a:r>
                      <a:endParaRPr lang="ru-RU" sz="1800" b="1" kern="5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50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3%</a:t>
                      </a:r>
                      <a:endParaRPr lang="ru-RU" sz="1800" b="1" kern="50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43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класс   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4921" marR="34921" marT="34920" marB="34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1 %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4921" marR="34921" marT="34920" marB="34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5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5%</a:t>
                      </a:r>
                      <a:endParaRPr lang="ru-RU" sz="1800" b="1" kern="5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5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8%</a:t>
                      </a:r>
                      <a:endParaRPr lang="ru-RU" sz="1800" b="1" kern="5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50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0%</a:t>
                      </a:r>
                      <a:endParaRPr lang="ru-RU" sz="1800" b="1" kern="50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3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Ср-проф. уч. зав.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4921" marR="34921" marT="34920" marB="34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4921" marR="34921" marT="34920" marB="34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5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22%</a:t>
                      </a:r>
                      <a:endParaRPr lang="ru-RU" sz="1800" b="1" kern="5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5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17%</a:t>
                      </a:r>
                      <a:endParaRPr lang="ru-RU" sz="1800" b="1" kern="5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50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24%</a:t>
                      </a:r>
                      <a:endParaRPr lang="ru-RU" sz="1800" b="1" kern="50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280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5004048" y="115888"/>
            <a:ext cx="3889127" cy="5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C00000"/>
                </a:solidFill>
                <a:latin typeface="+mj-lt"/>
                <a:cs typeface="Tahoma" pitchFamily="34" charset="0"/>
              </a:rPr>
              <a:t>Социологические  </a:t>
            </a:r>
            <a:r>
              <a:rPr lang="ru-RU" altLang="ru-RU" sz="2000" b="1" dirty="0" smtClean="0">
                <a:solidFill>
                  <a:srgbClr val="C00000"/>
                </a:solidFill>
                <a:latin typeface="+mj-lt"/>
                <a:cs typeface="Tahoma" pitchFamily="34" charset="0"/>
              </a:rPr>
              <a:t>опросы 2019</a:t>
            </a:r>
            <a:endParaRPr lang="ru-RU" altLang="ru-RU" sz="2000" b="1" dirty="0">
              <a:solidFill>
                <a:srgbClr val="C00000"/>
              </a:solidFill>
              <a:latin typeface="+mj-lt"/>
              <a:cs typeface="Tahoma" pitchFamily="34" charset="0"/>
            </a:endParaRPr>
          </a:p>
        </p:txBody>
      </p:sp>
      <p:sp>
        <p:nvSpPr>
          <p:cNvPr id="68612" name="Text Box 3"/>
          <p:cNvSpPr txBox="1">
            <a:spLocks noChangeArrowheads="1"/>
          </p:cNvSpPr>
          <p:nvPr/>
        </p:nvSpPr>
        <p:spPr bwMode="auto">
          <a:xfrm>
            <a:off x="51397" y="3717032"/>
            <a:ext cx="447434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3. С </a:t>
            </a:r>
            <a:r>
              <a:rPr lang="ru-RU" alt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какого возраста ребёнка вы готовы общаться с ним на темы</a:t>
            </a:r>
            <a:r>
              <a:rPr lang="ru-RU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связанные с половым  развитием (гигиена, беременность, инфекции)?</a:t>
            </a:r>
            <a:br>
              <a:rPr lang="ru-RU" altLang="ru-RU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42165"/>
            <a:ext cx="2401572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" r="8661"/>
          <a:stretch>
            <a:fillRect/>
          </a:stretch>
        </p:blipFill>
        <p:spPr bwMode="auto">
          <a:xfrm>
            <a:off x="4209290" y="629086"/>
            <a:ext cx="2149924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4" descr="D:\2018\Ариадна\Министр в Ариадне\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00" y="5035307"/>
            <a:ext cx="27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2018\Ариадна\Министр в Ариадне\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154" y="4313667"/>
            <a:ext cx="2700992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872"/>
            <a:ext cx="1591185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398" y="1053525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1.Как </a:t>
            </a:r>
            <a:r>
              <a:rPr lang="ru-RU" alt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бы вы оценили уровень вашей компетентности в вопросах репродуктивного здоровья?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909" y="2132856"/>
            <a:ext cx="37079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2. Как </a:t>
            </a:r>
            <a:r>
              <a:rPr lang="ru-RU" alt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Вы считаете, с какого возраста необходимо заниматься репродуктивным здоровьем своего ребёнка?</a:t>
            </a:r>
            <a:br>
              <a:rPr lang="ru-RU" altLang="ru-RU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5" r="23964" b="-1"/>
          <a:stretch/>
        </p:blipFill>
        <p:spPr bwMode="auto">
          <a:xfrm>
            <a:off x="1594742" y="2686854"/>
            <a:ext cx="1575229" cy="97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7" t="3231" r="25520" b="-1"/>
          <a:stretch/>
        </p:blipFill>
        <p:spPr bwMode="auto">
          <a:xfrm>
            <a:off x="2919320" y="2601073"/>
            <a:ext cx="1294238" cy="100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2780928"/>
            <a:ext cx="137237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3" r="20687"/>
          <a:stretch/>
        </p:blipFill>
        <p:spPr bwMode="auto">
          <a:xfrm>
            <a:off x="-1421" y="4128230"/>
            <a:ext cx="1419096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7" t="8596" r="19440"/>
          <a:stretch/>
        </p:blipFill>
        <p:spPr bwMode="auto">
          <a:xfrm>
            <a:off x="1417675" y="4189567"/>
            <a:ext cx="1505571" cy="10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3" t="38" r="21727" b="1"/>
          <a:stretch/>
        </p:blipFill>
        <p:spPr bwMode="auto">
          <a:xfrm>
            <a:off x="2831325" y="4128230"/>
            <a:ext cx="1382233" cy="104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525" y="4365104"/>
            <a:ext cx="995576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7" t="3562" r="15902"/>
          <a:stretch/>
        </p:blipFill>
        <p:spPr bwMode="auto">
          <a:xfrm>
            <a:off x="51397" y="5852160"/>
            <a:ext cx="1366278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9" t="3562" r="21632"/>
          <a:stretch/>
        </p:blipFill>
        <p:spPr bwMode="auto">
          <a:xfrm>
            <a:off x="1267021" y="5857577"/>
            <a:ext cx="1349679" cy="100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3" t="6256" r="18178"/>
          <a:stretch/>
        </p:blipFill>
        <p:spPr bwMode="auto">
          <a:xfrm>
            <a:off x="2699792" y="5857577"/>
            <a:ext cx="1452644" cy="97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523" y="6165304"/>
            <a:ext cx="129625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9" cstate="print"/>
          <a:srcRect r="-1344" b="81303"/>
          <a:stretch>
            <a:fillRect/>
          </a:stretch>
        </p:blipFill>
        <p:spPr bwMode="auto">
          <a:xfrm>
            <a:off x="-1421" y="-8082"/>
            <a:ext cx="4067944" cy="106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1398" y="684193"/>
            <a:ext cx="3050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Анкетирование родителей. </a:t>
            </a:r>
          </a:p>
        </p:txBody>
      </p:sp>
      <p:pic>
        <p:nvPicPr>
          <p:cNvPr id="4116" name="Picture 20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62"/>
          <a:stretch/>
        </p:blipFill>
        <p:spPr bwMode="auto">
          <a:xfrm>
            <a:off x="57562" y="2581073"/>
            <a:ext cx="1616714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6532" y="5213667"/>
            <a:ext cx="46454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4. Как </a:t>
            </a:r>
            <a:r>
              <a:rPr lang="ru-RU" alt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вы считаете, кто должен просвещать вашего ребёнка </a:t>
            </a:r>
            <a:endParaRPr lang="ru-RU" alt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вопросах взаимоотношения полов? (можно дать несколько ответов)</a:t>
            </a:r>
            <a:br>
              <a:rPr lang="ru-RU" altLang="ru-RU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8890" y="335699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08103" y="2384229"/>
            <a:ext cx="363589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Только за 2019 год проведено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социологических опросов.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частники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281, из них 237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подростка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в возрасте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13-18 лет и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старше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18 лет —  8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Темы: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«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Для меня первая любовь это...»</a:t>
            </a:r>
          </a:p>
          <a:p>
            <a:pPr lvl="0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«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Образ современной девушки: какая Я или какой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меня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видят молодые люди» </a:t>
            </a:r>
          </a:p>
          <a:p>
            <a:pPr lvl="0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«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Если хочешь быть здоров...» </a:t>
            </a:r>
          </a:p>
          <a:p>
            <a:pPr lvl="0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Опрос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приуроченный ко Всемирному дню без табака</a:t>
            </a:r>
          </a:p>
          <a:p>
            <a:pPr lvl="0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Ко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всемирному дню контрацепции: «Будь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готов!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репродуктивное здоровье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молодежи!»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/>
              <a:t>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70153" y="5987969"/>
            <a:ext cx="2513445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Министр  о первой любви…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17" name="Picture 21" descr="D:\2019\Фото\Ариадна Круглый стол май\IMG_3231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 t="5569" r="15556" b="-1"/>
          <a:stretch/>
        </p:blipFill>
        <p:spPr bwMode="auto">
          <a:xfrm>
            <a:off x="7452320" y="753687"/>
            <a:ext cx="162969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496513"/>
      </p:ext>
    </p:extLst>
  </p:cSld>
  <p:clrMapOvr>
    <a:masterClrMapping/>
  </p:clrMapOvr>
  <p:transition spd="slow" advTm="5120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2020\Ариадна\опрос\IMG-a3456a9bde734a69e351b6ed8e44bdc2-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8" r="5160" b="-4038"/>
          <a:stretch/>
        </p:blipFill>
        <p:spPr bwMode="auto">
          <a:xfrm>
            <a:off x="2195736" y="260648"/>
            <a:ext cx="4276725" cy="682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92696"/>
            <a:ext cx="158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23.02.2020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5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D:\2012\Грант Здоровый выбор\Закрытие проекта\Фото с новой Ариадны\DSC_0973.JPG"/>
          <p:cNvPicPr>
            <a:picLocks noChangeAspect="1" noChangeArrowheads="1"/>
          </p:cNvPicPr>
          <p:nvPr/>
        </p:nvPicPr>
        <p:blipFill rotWithShape="1">
          <a:blip r:embed="rId2" cstate="print"/>
          <a:srcRect t="17833" b="42992"/>
          <a:stretch/>
        </p:blipFill>
        <p:spPr bwMode="auto">
          <a:xfrm>
            <a:off x="107504" y="4740552"/>
            <a:ext cx="8856984" cy="20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98422"/>
            <a:ext cx="8712968" cy="50405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 деятельности 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4784" y="1679823"/>
            <a:ext cx="2016224" cy="8783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Организационно - методическое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043607" y="701414"/>
            <a:ext cx="223073" cy="868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2483768" y="724398"/>
            <a:ext cx="268608" cy="17194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3851920" y="733059"/>
            <a:ext cx="234614" cy="26555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5364088" y="724397"/>
            <a:ext cx="252650" cy="8673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7020272" y="724398"/>
            <a:ext cx="298256" cy="1696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8473637" y="729706"/>
            <a:ext cx="287476" cy="27363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99592" y="2636912"/>
            <a:ext cx="2232248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Лечебно</a:t>
            </a:r>
            <a:r>
              <a:rPr lang="ru-RU" b="1" dirty="0" smtClean="0">
                <a:solidFill>
                  <a:srgbClr val="C00000"/>
                </a:solidFill>
              </a:rPr>
              <a:t> - диагностическое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324348" y="3573016"/>
            <a:ext cx="2319660" cy="8217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Профилактическое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74289" y="1682833"/>
            <a:ext cx="2160240" cy="8489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Диспансеризация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688124" y="2636912"/>
            <a:ext cx="2232248" cy="8712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Информационно - образовательное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732240" y="3552740"/>
            <a:ext cx="2232248" cy="8239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Общественное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9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2020\Ариадна\опрос\IMG-c4c18a69988757f38129ccef1e828361-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"/>
          <a:stretch/>
        </p:blipFill>
        <p:spPr bwMode="auto">
          <a:xfrm>
            <a:off x="1763698" y="63610"/>
            <a:ext cx="4965525" cy="68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3217" y="548680"/>
            <a:ext cx="158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14.02.2020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05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Межведомственный проект «Приглашение в будущее»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6413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Организаторы: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КДМ «Ариадна» ОГБУЗ «Братская детская городская больница», МАУ ДПО «Центр развития образования», педагогическая  лаборатория  «Предметные результаты как одно из условий повышения качества обучения биологии».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Участники: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ученики 8-11 классов школ г. Братска, руководители работ - преподаватели школ города, психологи,  специалисты Клиники, дружественной к молодежи «Ариадна» ОГБУЗ «Братская детская городская больница»,  специалисты Школы современного педагога.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12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Городская научно – практическая конференция  старшеклассников «Приглашение в будущее».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D:\2015\Ариадна\Фото конференции 26.10.2015\ED8_47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933056"/>
            <a:ext cx="3776451" cy="2520000"/>
          </a:xfrm>
          <a:prstGeom prst="rect">
            <a:avLst/>
          </a:prstGeom>
          <a:noFill/>
        </p:spPr>
      </p:pic>
      <p:pic>
        <p:nvPicPr>
          <p:cNvPr id="3075" name="Picture 3" descr="D:\2015\Ариадна\Фото конференции 26.10.2015\ED8_4720.jpg"/>
          <p:cNvPicPr>
            <a:picLocks noChangeAspect="1" noChangeArrowheads="1"/>
          </p:cNvPicPr>
          <p:nvPr/>
        </p:nvPicPr>
        <p:blipFill>
          <a:blip r:embed="rId3" cstate="print"/>
          <a:srcRect l="3559" t="10668" r="2122" b="10657"/>
          <a:stretch>
            <a:fillRect/>
          </a:stretch>
        </p:blipFill>
        <p:spPr bwMode="auto">
          <a:xfrm>
            <a:off x="5076056" y="1052736"/>
            <a:ext cx="3880677" cy="2160000"/>
          </a:xfrm>
          <a:prstGeom prst="rect">
            <a:avLst/>
          </a:prstGeom>
          <a:noFill/>
        </p:spPr>
      </p:pic>
      <p:pic>
        <p:nvPicPr>
          <p:cNvPr id="3076" name="Picture 4" descr="D:\2015\Ариадна\Фото конференции 26.10.2015\ED7_8910.jpg"/>
          <p:cNvPicPr>
            <a:picLocks noChangeAspect="1" noChangeArrowheads="1"/>
          </p:cNvPicPr>
          <p:nvPr/>
        </p:nvPicPr>
        <p:blipFill>
          <a:blip r:embed="rId4" cstate="print"/>
          <a:srcRect l="4436" t="12001" r="4183"/>
          <a:stretch>
            <a:fillRect/>
          </a:stretch>
        </p:blipFill>
        <p:spPr bwMode="auto">
          <a:xfrm>
            <a:off x="5004048" y="3573016"/>
            <a:ext cx="3933224" cy="2520000"/>
          </a:xfrm>
          <a:prstGeom prst="rect">
            <a:avLst/>
          </a:prstGeom>
          <a:noFill/>
        </p:spPr>
      </p:pic>
      <p:pic>
        <p:nvPicPr>
          <p:cNvPr id="3077" name="Picture 5" descr="D:\2015\Ариадна\Фото конференции 26.10.2015\ED8_46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1052736"/>
            <a:ext cx="3452832" cy="230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72200" y="3212976"/>
            <a:ext cx="2588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Участники конференции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6237312"/>
            <a:ext cx="415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Жюри: КДМ «Ариадна»,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Департамент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образования, педагоги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3460358"/>
            <a:ext cx="2678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Конференция в разгаре…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3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485025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980728"/>
            <a:ext cx="4896544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мероприятий  проекта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«Приглашение в будущее»  -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это  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БУДУЩЕЕ 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Здоровье, которое началось ещё ВЧЕРА, продолжается  СЕГОДНЯ  и будет определять ЗАВТРА.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это  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БУДУЩЕЕ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Демографии города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региона, страны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то 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БУДУЩАЯ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Профессия, связанная с медициной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открыто заявить, что важно и ценно  подросткам и подискутировать об этом со взрослыми в психологически комфортной обстановке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посмотреть с разных точек зрения (взрослых и  подростков, учителей и учеников, родителей и детей) на один и тот же вопрос, на одну и ту же проблему.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практики публичных выступлений и отстаивания  собственного мнения в дискуссии.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пополнить своё портфолио.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расширения границ информационного пространства в вопросах репродуктивного здоровья и здорового образа жизни.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реализации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волонтёрства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</p:txBody>
      </p:sp>
      <p:pic>
        <p:nvPicPr>
          <p:cNvPr id="1027" name="Picture 3" descr="D:\2018\Ариадна\Конференция старшеклассников\приглашение  в будущее-3 11.05.18\IMG_03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6" r="16830" b="18516"/>
          <a:stretch/>
        </p:blipFill>
        <p:spPr bwMode="auto">
          <a:xfrm rot="16200000">
            <a:off x="564984" y="406616"/>
            <a:ext cx="189323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2018\Ариадна\Конференция старшеклассников\приглашение  в будущее-3 11.05.18\IMG_03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9" r="8931" b="10614"/>
          <a:stretch/>
        </p:blipFill>
        <p:spPr bwMode="auto">
          <a:xfrm rot="16200000">
            <a:off x="714232" y="4676408"/>
            <a:ext cx="181093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2018\Ариадна\Конференция старшеклассников\приглашение  в будущее-3 11.05.18\IMG_024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2" r="18772" b="4315"/>
          <a:stretch/>
        </p:blipFill>
        <p:spPr bwMode="auto">
          <a:xfrm rot="16200000">
            <a:off x="-208189" y="1613329"/>
            <a:ext cx="1651262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2017\Ариадна\Конференция 16.03.2017\Фото\_EDD639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5" t="4500" r="10541" b="26502"/>
          <a:stretch/>
        </p:blipFill>
        <p:spPr bwMode="auto">
          <a:xfrm>
            <a:off x="0" y="3068960"/>
            <a:ext cx="2159702" cy="124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2017\Ариадна\Конференция 16.03.2017\Фото\_EDD642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2" t="10208" r="25627"/>
          <a:stretch/>
        </p:blipFill>
        <p:spPr bwMode="auto">
          <a:xfrm>
            <a:off x="0" y="5216408"/>
            <a:ext cx="1095594" cy="161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2018\Ариадна\Конференция старшеклассников\приглашение  в будущее-3 11.05.18\IMG_017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4306" r="22472" b="25362"/>
          <a:stretch/>
        </p:blipFill>
        <p:spPr bwMode="auto">
          <a:xfrm rot="16200000">
            <a:off x="6720559" y="420769"/>
            <a:ext cx="182344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2018\Ариадна\Конференция старшеклассников\приглашение  в будущее-3 11.05.18\IMG_0384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2" t="23414" r="26997" b="24381"/>
          <a:stretch/>
        </p:blipFill>
        <p:spPr bwMode="auto">
          <a:xfrm rot="16200000">
            <a:off x="7752684" y="1713260"/>
            <a:ext cx="16314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2018\Ариадна\Круглый стол Ариадна.10 лет\Ариадне 10 лет. Круглый стол\IMG_0099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5" t="31238" r="23991" b="1808"/>
          <a:stretch/>
        </p:blipFill>
        <p:spPr bwMode="auto">
          <a:xfrm>
            <a:off x="7020272" y="2636912"/>
            <a:ext cx="115828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2018\Ариадна\Круглый стол Ариадна.10 лет\Ариадне 10 лет. Круглый стол\IMG_0144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4" t="20817" r="31773"/>
          <a:stretch/>
        </p:blipFill>
        <p:spPr bwMode="auto">
          <a:xfrm>
            <a:off x="7925118" y="3861048"/>
            <a:ext cx="118778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2015\Ариадна\К Конференции\круглый стол\IMAG1611_1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3" t="28765" r="22807" b="7756"/>
          <a:stretch/>
        </p:blipFill>
        <p:spPr bwMode="auto">
          <a:xfrm>
            <a:off x="7043759" y="5207862"/>
            <a:ext cx="1111313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42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2020\Ариадна\лучший специалист 2020\20210426_2214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" t="13900" r="-3740" b="11773"/>
          <a:stretch/>
        </p:blipFill>
        <p:spPr bwMode="auto">
          <a:xfrm rot="5400000">
            <a:off x="6062557" y="969634"/>
            <a:ext cx="3990645" cy="214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517942"/>
            <a:ext cx="66602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первое место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номинации   «За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оказание медицинской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подросткам»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ru-RU" dirty="0" smtClean="0"/>
              <a:t>-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номинации «Лучшее мероприятие по профилактике, направленное на укрепление репродуктивного  здоровья подростков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за проект «Приглашение в будущее»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976" y="188641"/>
            <a:ext cx="57251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a typeface="+mj-ea"/>
                <a:cs typeface="+mj-cs"/>
              </a:rPr>
              <a:t>Всероссийский конкурс</a:t>
            </a:r>
            <a:br>
              <a:rPr lang="ru-RU" sz="2800" b="1" dirty="0">
                <a:solidFill>
                  <a:srgbClr val="C00000"/>
                </a:solidFill>
                <a:ea typeface="+mj-ea"/>
                <a:cs typeface="+mj-cs"/>
              </a:rPr>
            </a:br>
            <a:r>
              <a:rPr lang="ru-RU" sz="2800" b="1" dirty="0">
                <a:solidFill>
                  <a:srgbClr val="C00000"/>
                </a:solidFill>
                <a:ea typeface="+mj-ea"/>
                <a:cs typeface="+mj-cs"/>
              </a:rPr>
              <a:t> «Мы за здоровое будущее!»</a:t>
            </a:r>
            <a:endParaRPr lang="ru-RU" sz="2800" dirty="0"/>
          </a:p>
        </p:txBody>
      </p:sp>
      <p:pic>
        <p:nvPicPr>
          <p:cNvPr id="4098" name="Picture 2" descr="D:\2019\Ариадна\Конкурс Ювента\Итог\ФОТО Питер\На сайт\20191129_1223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6" t="24083" r="30694"/>
          <a:stretch/>
        </p:blipFill>
        <p:spPr bwMode="auto">
          <a:xfrm>
            <a:off x="6735769" y="4437112"/>
            <a:ext cx="228903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6756" y="3294519"/>
            <a:ext cx="6471467" cy="69416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первое место в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номинации «Лучший специалист структуры охраны репродуктивного здоровья подростков» за создание и реализацию единой системы оказания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уроандрологической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помощи подросткам. 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лауреат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номинации «Лучшее мероприятие по профилактике, направленное на укрепление репродуктивного здоровья подростков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за станционную игру «Время любить – время думать»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999" y="1156102"/>
            <a:ext cx="6618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КДМ «Ариадна», ОГБУЗ «Братская детская городская больница»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58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361363" cy="765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Данная работа организована.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 Она нужна, необходима, уникальна…! НО…</a:t>
            </a:r>
          </a:p>
        </p:txBody>
      </p:sp>
      <p:sp>
        <p:nvSpPr>
          <p:cNvPr id="74755" name="Содержимое 2"/>
          <p:cNvSpPr>
            <a:spLocks noGrp="1"/>
          </p:cNvSpPr>
          <p:nvPr>
            <p:ph idx="1"/>
          </p:nvPr>
        </p:nvSpPr>
        <p:spPr>
          <a:xfrm>
            <a:off x="0" y="692150"/>
            <a:ext cx="8685213" cy="597693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 smtClean="0"/>
              <a:t>Кадровый дефицит (подготовка кадров, способных работать с подростками)</a:t>
            </a:r>
          </a:p>
          <a:p>
            <a:pPr algn="just"/>
            <a:r>
              <a:rPr lang="ru-RU" sz="1800" dirty="0" smtClean="0"/>
              <a:t>Несовершенство нормативно-правовой базы (медицинские психологи – психологи;  нет расчёта тарифов на оплату профилактической работы, в том числе на проведение углублённого профилактического консультирования;  </a:t>
            </a:r>
            <a:r>
              <a:rPr lang="ru-RU" sz="1800" dirty="0" err="1" smtClean="0"/>
              <a:t>межрасчёты</a:t>
            </a:r>
            <a:r>
              <a:rPr lang="ru-RU" sz="1800" dirty="0" smtClean="0"/>
              <a:t> по прикреплённому населению)</a:t>
            </a:r>
          </a:p>
          <a:p>
            <a:pPr algn="just"/>
            <a:r>
              <a:rPr lang="ru-RU" sz="1800" dirty="0" smtClean="0"/>
              <a:t>Отсутствие времени у специалистов – уролога-</a:t>
            </a:r>
            <a:r>
              <a:rPr lang="ru-RU" sz="1800" dirty="0" err="1" smtClean="0"/>
              <a:t>андролога</a:t>
            </a:r>
            <a:r>
              <a:rPr lang="ru-RU" sz="1800" dirty="0" smtClean="0"/>
              <a:t>, гинеколога (выполняя план посещений, обеспечивая доступность медицинской помощи – фактически не остаётся времени на полноценную профилактическую работу)</a:t>
            </a:r>
          </a:p>
          <a:p>
            <a:pPr algn="just"/>
            <a:r>
              <a:rPr lang="ru-RU" sz="1800" dirty="0" smtClean="0"/>
              <a:t>Профилактическая работа КДМ «Ариадна» – это командная работа всего коллектива (от заведующего до  младшего медицинского персонала)</a:t>
            </a:r>
          </a:p>
          <a:p>
            <a:pPr algn="just"/>
            <a:r>
              <a:rPr lang="ru-RU" sz="1800" dirty="0" smtClean="0"/>
              <a:t>Межведомственное взаимодействие . </a:t>
            </a:r>
            <a:r>
              <a:rPr lang="ru-RU" sz="1800" dirty="0"/>
              <a:t>Н</a:t>
            </a:r>
            <a:r>
              <a:rPr lang="ru-RU" sz="1800" dirty="0" smtClean="0"/>
              <a:t>еобходимы областные, городские конференции и круглые столы.</a:t>
            </a:r>
          </a:p>
          <a:p>
            <a:pPr algn="just"/>
            <a:r>
              <a:rPr lang="ru-RU" sz="1800" dirty="0" smtClean="0"/>
              <a:t>В Государственной программе «Развитие здравоохранения» приоритетным заявлено направление на формирование здорового образа жизни, на активизацию работы по мотивированию населения к ведению ЗОЖ, а подростков это должно касаться в первую очередь. К сожалению, в данный момент для традиционной медицины  на первом плане стоит выполнение показателей по объёму медицинской помощи. </a:t>
            </a:r>
          </a:p>
          <a:p>
            <a:pPr algn="just"/>
            <a:r>
              <a:rPr lang="ru-RU" sz="1800" dirty="0" smtClean="0"/>
              <a:t>Необходимо понимание роли профилактической работы, индивидуальный подход, поддержка созданной модели КДМ.</a:t>
            </a:r>
          </a:p>
          <a:p>
            <a:pPr marL="0" indent="0">
              <a:buNone/>
            </a:pPr>
            <a:r>
              <a:rPr lang="ru-RU" sz="1800" dirty="0" smtClean="0"/>
              <a:t> </a:t>
            </a:r>
          </a:p>
          <a:p>
            <a:endParaRPr lang="ru-RU" sz="2000" dirty="0" smtClean="0"/>
          </a:p>
          <a:p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20946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5620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база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568952" cy="475252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здравоохранения Российской Федерации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20 октября 2020 г. N 1130н "Об утверждении Порядка оказания медицинской помощи по профилю "акушерство и гинекология"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здравоохранения  Российской Федерации от 31.10.2012 г. № 561н «Об утверждении порядка оказания медицинской помощи по профилю «детская урология – андрология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здравоохранения РФ от 7 марта 2018 г. № 92н “Об утверждении Положения об организации оказания первичной медико-санитарной помощи детям”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об организации деятельности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отделения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медико-социальной помощи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ОГБУЗ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«Братская детская городская больница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от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.10.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г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медицинской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19612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Лечебно-диагностические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кабинеты (уролога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андролога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гинеколога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 семьи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Кабинеты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социально-психологической помощи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информационной работы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-1344" b="81303"/>
          <a:stretch>
            <a:fillRect/>
          </a:stretch>
        </p:blipFill>
        <p:spPr bwMode="auto">
          <a:xfrm>
            <a:off x="179512" y="44624"/>
            <a:ext cx="4068960" cy="106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764704"/>
            <a:ext cx="7791069" cy="108498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КДМ «Ариадна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425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150414"/>
              </p:ext>
            </p:extLst>
          </p:nvPr>
        </p:nvGraphicFramePr>
        <p:xfrm>
          <a:off x="395536" y="1340768"/>
          <a:ext cx="8568953" cy="4018961"/>
        </p:xfrm>
        <a:graphic>
          <a:graphicData uri="http://schemas.openxmlformats.org/drawingml/2006/table">
            <a:tbl>
              <a:tblPr/>
              <a:tblGrid>
                <a:gridCol w="504056"/>
                <a:gridCol w="3960440"/>
                <a:gridCol w="1135009"/>
                <a:gridCol w="1028645"/>
                <a:gridCol w="912964"/>
                <a:gridCol w="1027839"/>
              </a:tblGrid>
              <a:tr h="288032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Должность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Штаты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Занятые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шт.ед</a:t>
                      </a:r>
                      <a:r>
                        <a:rPr lang="ru-RU" sz="1200" dirty="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Физ.лица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Основная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Сов-тво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WenQuanYi Micro Hei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Заведующий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отделением-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врач-детский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уролог-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андролог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WenQuanYi Micro He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WenQuanYi Micro Hei"/>
                          <a:cs typeface="Times New Roman" panose="02020603050405020304" pitchFamily="18" charset="0"/>
                        </a:rPr>
                        <a:t>1,0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WenQuanYi Micro He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WenQuanYi Micro Hei"/>
                          <a:cs typeface="Times New Roman" panose="02020603050405020304" pitchFamily="18" charset="0"/>
                        </a:rPr>
                        <a:t>1,0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WenQuanYi Micro Hei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WenQuanYi Micro Hei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Врач-акушер-гинеколог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WenQuanYi Micro Hei"/>
                          <a:cs typeface="Times New Roman" panose="02020603050405020304" pitchFamily="18" charset="0"/>
                        </a:rPr>
                        <a:t>1,5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WenQuanYi Micro Hei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WenQuanYi Micro Hei"/>
                          <a:cs typeface="Times New Roman" panose="02020603050405020304" pitchFamily="18" charset="0"/>
                        </a:rPr>
                        <a:t>1,0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WenQuanYi Micro Hei"/>
                          <a:cs typeface="Times New Roman" panose="02020603050405020304" pitchFamily="18" charset="0"/>
                        </a:rPr>
                        <a:t>0, 25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WenQuanYi Micro Hei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46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WenQuanYi Micro Hei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Врач-педиатр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WenQuanYi Micro Hei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WenQuanYi Micro Hei"/>
                          <a:cs typeface="Times New Roman" panose="02020603050405020304" pitchFamily="18" charset="0"/>
                        </a:rPr>
                        <a:t>0,25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36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WenQuanYi Micro Hei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Врач-детский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уролог- 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андролог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WenQuanYi Micro Hei"/>
                          <a:cs typeface="Times New Roman" panose="02020603050405020304" pitchFamily="18" charset="0"/>
                        </a:rPr>
                        <a:t>1,5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WenQuanYi Micro Hei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WenQuanYi Micro Hei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WenQuanYi Micro Hei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б/с до 30.06.21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23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WenQuanYi Micro Hei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Медицинская сестра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WenQuanYi Micro Hei"/>
                          <a:cs typeface="Times New Roman" panose="02020603050405020304" pitchFamily="18" charset="0"/>
                        </a:rPr>
                        <a:t>4,0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2,0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WenQuanYi Micro Hei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Фельдшер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400" dirty="0" smtClean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0,5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WenQuanYi Micro Hei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Психолог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400" dirty="0" smtClean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Регистратор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Кастелянша + уборщик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0,5+0,5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r="-1344" b="81303"/>
          <a:stretch>
            <a:fillRect/>
          </a:stretch>
        </p:blipFill>
        <p:spPr bwMode="auto">
          <a:xfrm>
            <a:off x="179512" y="44624"/>
            <a:ext cx="4068960" cy="106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704856" cy="57606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Кадровый состав</a:t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517232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Укомплектованность: врачи – 66,6%, средний медицинский персонал  –50 %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возраст: врачи – 46,7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 , средний медицинский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 – 40 лет</a:t>
            </a:r>
          </a:p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Категорийность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врачи  - первая – 33,3%, вторая – 33,3%, без категории- 33,3%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средний медицинский персонал – без категории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72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075239" cy="36490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оснащения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Приложением №1   к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Положению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 организации  оказания первичной  медико-санитарной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детям, утвержденному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приказом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 от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марта 2018 г. №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92н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 акушерско-гинекологический  кабинет – 100%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 - детского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уролога-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андролога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- 100%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психолога – 100%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фельдшера профилактической работы – 100%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Бактерицидный облучатель воздуха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рециркуляторного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типа —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передвижной (для обеззараживания воздуха в коридоре, во время ожидания приема).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Бактерицидный облучатель воздуха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рециркуляторного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типа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передвижной или стационарный (для обеззараживания воздуха в конференц-зале во время семинаров).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Бактерицидный облучатель воздуха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рециркуляторного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типа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—стационарный в кабинет психолога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фельдшера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4.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r="-1344" b="81303"/>
          <a:stretch>
            <a:fillRect/>
          </a:stretch>
        </p:blipFill>
        <p:spPr bwMode="auto">
          <a:xfrm>
            <a:off x="179512" y="44624"/>
            <a:ext cx="4068960" cy="106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5141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-1344" b="81303"/>
          <a:stretch>
            <a:fillRect/>
          </a:stretch>
        </p:blipFill>
        <p:spPr bwMode="auto">
          <a:xfrm>
            <a:off x="107504" y="0"/>
            <a:ext cx="4248472" cy="11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39552" y="83671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Количество детей и подростков,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проживающих в городе Братске и в Центральном районе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D:\2018\Ариадна\Фото в Ариадне\Министр в Ариадне\14.jpg"/>
          <p:cNvPicPr>
            <a:picLocks noChangeAspect="1" noChangeArrowheads="1"/>
          </p:cNvPicPr>
          <p:nvPr/>
        </p:nvPicPr>
        <p:blipFill>
          <a:blip r:embed="rId5" cstate="print"/>
          <a:srcRect l="28003" t="18751" r="31993" b="3240"/>
          <a:stretch>
            <a:fillRect/>
          </a:stretch>
        </p:blipFill>
        <p:spPr bwMode="auto">
          <a:xfrm>
            <a:off x="323528" y="4629287"/>
            <a:ext cx="1661544" cy="2160000"/>
          </a:xfrm>
          <a:prstGeom prst="rect">
            <a:avLst/>
          </a:prstGeom>
          <a:noFill/>
        </p:spPr>
      </p:pic>
      <p:pic>
        <p:nvPicPr>
          <p:cNvPr id="1030" name="Picture 6" descr="D:\2018\Ариадна\Фото в Ариадне\Министр в Ариадне\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46799" y="4653136"/>
            <a:ext cx="3186000" cy="2124000"/>
          </a:xfrm>
          <a:prstGeom prst="rect">
            <a:avLst/>
          </a:prstGeom>
          <a:noFill/>
        </p:spPr>
      </p:pic>
      <p:pic>
        <p:nvPicPr>
          <p:cNvPr id="1031" name="Picture 7" descr="D:\2018\Ариадна\Фото в Ариадне\Министр в Ариадне\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28381" y="4653136"/>
            <a:ext cx="3240000" cy="2160000"/>
          </a:xfrm>
          <a:prstGeom prst="rect">
            <a:avLst/>
          </a:prstGeom>
          <a:noFill/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215058"/>
              </p:ext>
            </p:extLst>
          </p:nvPr>
        </p:nvGraphicFramePr>
        <p:xfrm>
          <a:off x="1475656" y="1412776"/>
          <a:ext cx="6478588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Документ" r:id="rId8" imgW="6478936" imgH="2181598" progId="Word.Document.12">
                  <p:embed/>
                </p:oleObj>
              </mc:Choice>
              <mc:Fallback>
                <p:oleObj name="Документ" r:id="rId8" imgW="6478936" imgH="21815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75656" y="1412776"/>
                        <a:ext cx="6478588" cy="218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497" y="3212976"/>
            <a:ext cx="90328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анализируемом трехлетнем периоде количество детского населения города и Центрального района остается относительно стабильным. Колебания числа детей и подростков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статистической погрешности.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незначительное увеличение числа подростков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 от числа  всего населения города составляет в 2017 году – 2,9%, в 2019 году - 3,3 %, 2020 г – 3,4%.</a:t>
            </a:r>
          </a:p>
        </p:txBody>
      </p:sp>
    </p:spTree>
    <p:extLst>
      <p:ext uri="{BB962C8B-B14F-4D97-AF65-F5344CB8AC3E}">
        <p14:creationId xmlns:p14="http://schemas.microsoft.com/office/powerpoint/2010/main" val="35652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7488832" cy="43691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ечебно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диагностическая работа</a:t>
            </a:r>
            <a:endParaRPr lang="ru-RU" sz="24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314473"/>
              </p:ext>
            </p:extLst>
          </p:nvPr>
        </p:nvGraphicFramePr>
        <p:xfrm>
          <a:off x="916305" y="1782921"/>
          <a:ext cx="7311390" cy="4160520"/>
        </p:xfrm>
        <a:graphic>
          <a:graphicData uri="http://schemas.openxmlformats.org/drawingml/2006/table">
            <a:tbl>
              <a:tblPr/>
              <a:tblGrid>
                <a:gridCol w="1876425"/>
                <a:gridCol w="622300"/>
                <a:gridCol w="951230"/>
                <a:gridCol w="951230"/>
                <a:gridCol w="758825"/>
                <a:gridCol w="1075690"/>
                <a:gridCol w="1075690"/>
              </a:tblGrid>
              <a:tr h="432435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Показатели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Гинеколог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Уролог-андролог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2018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2019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     2020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2018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2019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2020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План</a:t>
                      </a: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ru-RU" sz="140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посещений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8274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6547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6352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5041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4675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7321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Факт посещений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7406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6745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3548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6598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5789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3417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По заболеваниям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1911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WenQuanYi Micro Hei"/>
                          <a:cs typeface="Times New Roman"/>
                        </a:rPr>
                        <a:t>1445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1604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1245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1846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WenQuanYi Micro Hei"/>
                          <a:cs typeface="Times New Roman"/>
                        </a:rPr>
                        <a:t>1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311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Профилактические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5495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WenQuanYi Micro Hei"/>
                          <a:cs typeface="Times New Roman"/>
                        </a:rPr>
                        <a:t>4257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1944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5353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3943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2106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Занято должностей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1,5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WenQuanYi Micro Hei"/>
                          <a:cs typeface="Times New Roman"/>
                        </a:rPr>
                        <a:t>1,5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WenQuanYi Micro Hei"/>
                          <a:cs typeface="Times New Roman"/>
                        </a:rPr>
                        <a:t>1,5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1,0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1,0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1,0 - 0,5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Функция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врачебной должности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4937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WenQuanYi Micro Hei"/>
                          <a:cs typeface="Times New Roman"/>
                        </a:rPr>
                        <a:t>4496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WenQuanYi Micro Hei"/>
                          <a:cs typeface="Times New Roman"/>
                        </a:rPr>
                        <a:t>2365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6598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5789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3417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План.ф. вр. должн.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5516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WenQuanYi Micro Hei"/>
                          <a:cs typeface="Times New Roman"/>
                        </a:rPr>
                        <a:t>4365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WenQuanYi Micro Hei"/>
                          <a:cs typeface="Times New Roman"/>
                        </a:rPr>
                        <a:t>4235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5041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4675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4881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Нагрузка на1 час факт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3,5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WenQuanYi Micro Hei"/>
                          <a:cs typeface="Times New Roman"/>
                        </a:rPr>
                        <a:t>3,8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WenQuanYi Micro Hei"/>
                          <a:cs typeface="Times New Roman"/>
                        </a:rPr>
                        <a:t>2,0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4,9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3,7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Нагрузка на1 час план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3,4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WenQuanYi Micro Hei"/>
                          <a:cs typeface="Times New Roman"/>
                        </a:rPr>
                        <a:t>3,5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WenQuanYi Micro Hei"/>
                          <a:cs typeface="Times New Roman"/>
                        </a:rPr>
                        <a:t>3,5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3,5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3,8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WenQuanYi Micro Hei"/>
                          <a:cs typeface="Times New Roman"/>
                        </a:rPr>
                        <a:t>3,8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r="-1344" b="81303"/>
          <a:stretch>
            <a:fillRect/>
          </a:stretch>
        </p:blipFill>
        <p:spPr bwMode="auto">
          <a:xfrm>
            <a:off x="0" y="116632"/>
            <a:ext cx="4248472" cy="11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2991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20203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Профилактические осмотры подростков</a:t>
            </a:r>
            <a:endParaRPr lang="ru-RU" sz="3200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68308041"/>
              </p:ext>
            </p:extLst>
          </p:nvPr>
        </p:nvGraphicFramePr>
        <p:xfrm>
          <a:off x="4499992" y="1124744"/>
          <a:ext cx="460851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560" y="692696"/>
            <a:ext cx="1864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Уролог -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андролог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665201"/>
            <a:ext cx="1162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Гинеколог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18624754"/>
              </p:ext>
            </p:extLst>
          </p:nvPr>
        </p:nvGraphicFramePr>
        <p:xfrm>
          <a:off x="251521" y="1124744"/>
          <a:ext cx="360040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254176870"/>
              </p:ext>
            </p:extLst>
          </p:nvPr>
        </p:nvGraphicFramePr>
        <p:xfrm>
          <a:off x="373" y="3311287"/>
          <a:ext cx="446449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295880486"/>
              </p:ext>
            </p:extLst>
          </p:nvPr>
        </p:nvGraphicFramePr>
        <p:xfrm>
          <a:off x="4103440" y="3184983"/>
          <a:ext cx="5040560" cy="3657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502107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1824</Words>
  <Application>Microsoft Office PowerPoint</Application>
  <PresentationFormat>Экран (4:3)</PresentationFormat>
  <Paragraphs>446</Paragraphs>
  <Slides>25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Документ</vt:lpstr>
      <vt:lpstr> </vt:lpstr>
      <vt:lpstr>Презентация PowerPoint</vt:lpstr>
      <vt:lpstr>Нормативная база</vt:lpstr>
      <vt:lpstr>Структура КДМ «Ариадна» </vt:lpstr>
      <vt:lpstr> Кадровый состав  </vt:lpstr>
      <vt:lpstr>Стандарт оснащения</vt:lpstr>
      <vt:lpstr>Презентация PowerPoint</vt:lpstr>
      <vt:lpstr> Лечебно – диагностическая работа</vt:lpstr>
      <vt:lpstr>Профилактические осмотры подростков</vt:lpstr>
      <vt:lpstr>Диспансерное наблюдение 2020</vt:lpstr>
      <vt:lpstr>Общее количество беременностей  и их исход  до 18 лет  </vt:lpstr>
      <vt:lpstr>КДМ «Ариадна» проведен анализ причин  наступления беременности у несовершеннолетних и их исходов за 2019 /2020 г. </vt:lpstr>
      <vt:lpstr>Презентация PowerPoint</vt:lpstr>
      <vt:lpstr>6. Причины наступления беременности</vt:lpstr>
      <vt:lpstr>Основные показатели работы в РМИС</vt:lpstr>
      <vt:lpstr>Презентация PowerPoint</vt:lpstr>
      <vt:lpstr>Распределение участников семинаров по классам</vt:lpstr>
      <vt:lpstr>Презентация PowerPoint</vt:lpstr>
      <vt:lpstr>Презентация PowerPoint</vt:lpstr>
      <vt:lpstr>Презентация PowerPoint</vt:lpstr>
      <vt:lpstr>Межведомственный проект «Приглашение в будущее»</vt:lpstr>
      <vt:lpstr>Городская научно – практическая конференция  старшеклассников «Приглашение в будущее». </vt:lpstr>
      <vt:lpstr>Презентация PowerPoint</vt:lpstr>
      <vt:lpstr>Презентация PowerPoint</vt:lpstr>
      <vt:lpstr>Данная работа организована.   Она нужна, необходима, уникальна…! НО…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Ирина Мельник</dc:creator>
  <cp:lastModifiedBy>Мельник</cp:lastModifiedBy>
  <cp:revision>36</cp:revision>
  <dcterms:created xsi:type="dcterms:W3CDTF">2021-04-25T04:22:51Z</dcterms:created>
  <dcterms:modified xsi:type="dcterms:W3CDTF">2021-04-27T13:48:07Z</dcterms:modified>
</cp:coreProperties>
</file>